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3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embeddedFontLst>
    <p:embeddedFont>
      <p:font typeface="方正粗黑宋简体" panose="02000000000000000000" pitchFamily="2" charset="-122"/>
      <p:regular r:id="rId15"/>
    </p:embeddedFont>
    <p:embeddedFont>
      <p:font typeface="微软雅黑" panose="020B0503020204020204" pitchFamily="34" charset="-122"/>
      <p:regular r:id="rId16"/>
      <p:bold r:id="rId17"/>
    </p:embeddedFont>
    <p:embeddedFont>
      <p:font typeface="等线" panose="02010600030101010101" pitchFamily="2" charset="-122"/>
      <p:regular r:id="rId18"/>
      <p:bold r:id="rId19"/>
    </p:embeddedFont>
    <p:embeddedFont>
      <p:font typeface="Trebuchet MS" panose="020B060302020202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46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9FAA9D-D42A-4D36-8B69-82577D83EFE2}" type="datetimeFigureOut">
              <a:rPr lang="zh-CN" altLang="en-US" smtClean="0"/>
              <a:t>2024/12/17/Tuesday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4BF70E-9391-4022-A8DE-388F24F271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8507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BF70E-9391-4022-A8DE-388F24F2716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011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BF70E-9391-4022-A8DE-388F24F2716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2239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2024/12/17/Tuesday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357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2024/12/17/Tuesday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5035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2024/12/17/Tuesday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3432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2024/12/17/Tuesday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41981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2024/12/17/Tuesday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89198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2024/12/17/Tuesday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34733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2024/12/17/Tuesday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65010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2024/12/17/Tuesday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8377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A8E92591-6F7A-45AC-BDA9-5214BD7CD7CF}" type="datetimeFigureOut">
              <a:rPr lang="zh-CN" altLang="en-US" smtClean="0"/>
              <a:t>2024/12/17/Tuesday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1712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2024/12/17/Tuesday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5446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2024/12/17/Tuesday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0095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2024/12/17/Tuesday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512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2024/12/17/Tuesday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924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2024/12/17/Tuesday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064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2024/12/17/Tuesday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920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2024/12/17/Tuesday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99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2591-6F7A-45AC-BDA9-5214BD7CD7CF}" type="datetimeFigureOut">
              <a:rPr lang="zh-CN" altLang="en-US" smtClean="0"/>
              <a:t>2024/12/17/Tuesday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8028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E92591-6F7A-45AC-BDA9-5214BD7CD7CF}" type="datetimeFigureOut">
              <a:rPr lang="zh-CN" altLang="en-US" smtClean="0"/>
              <a:t>2024/12/17/Tuesday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1AF46-2923-4B6B-A784-F1CF0678FC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9660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49" r:id="rId1"/>
    <p:sldLayoutId id="2147484350" r:id="rId2"/>
    <p:sldLayoutId id="2147484351" r:id="rId3"/>
    <p:sldLayoutId id="2147484352" r:id="rId4"/>
    <p:sldLayoutId id="2147484353" r:id="rId5"/>
    <p:sldLayoutId id="2147484354" r:id="rId6"/>
    <p:sldLayoutId id="2147484355" r:id="rId7"/>
    <p:sldLayoutId id="2147484356" r:id="rId8"/>
    <p:sldLayoutId id="2147484357" r:id="rId9"/>
    <p:sldLayoutId id="2147484358" r:id="rId10"/>
    <p:sldLayoutId id="2147484359" r:id="rId11"/>
    <p:sldLayoutId id="2147484360" r:id="rId12"/>
    <p:sldLayoutId id="2147484361" r:id="rId13"/>
    <p:sldLayoutId id="2147484362" r:id="rId14"/>
    <p:sldLayoutId id="2147484363" r:id="rId15"/>
    <p:sldLayoutId id="2147484364" r:id="rId16"/>
    <p:sldLayoutId id="21474843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A189905B-2C55-0B0F-905E-80149F7D9968}"/>
              </a:ext>
            </a:extLst>
          </p:cNvPr>
          <p:cNvSpPr txBox="1"/>
          <p:nvPr/>
        </p:nvSpPr>
        <p:spPr>
          <a:xfrm>
            <a:off x="145332" y="2979238"/>
            <a:ext cx="8435323" cy="88985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lang="en-US" altLang="zh-CN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【Unity</a:t>
            </a:r>
            <a:r>
              <a:rPr lang="zh-CN" altLang="en-US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基础教程</a:t>
            </a:r>
            <a:r>
              <a:rPr lang="en-US" altLang="zh-CN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】</a:t>
            </a:r>
            <a:r>
              <a:rPr lang="zh-CN" altLang="en-US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重点知识汇总</a:t>
            </a:r>
            <a:endParaRPr lang="zh-CN" altLang="en-US" sz="4400" dirty="0"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378" y="207731"/>
            <a:ext cx="2301244" cy="2301244"/>
          </a:xfrm>
          <a:prstGeom prst="rect">
            <a:avLst/>
          </a:prstGeom>
        </p:spPr>
      </p:pic>
      <p:sp>
        <p:nvSpPr>
          <p:cNvPr id="4" name="标题 3"/>
          <p:cNvSpPr txBox="1">
            <a:spLocks/>
          </p:cNvSpPr>
          <p:nvPr/>
        </p:nvSpPr>
        <p:spPr>
          <a:xfrm>
            <a:off x="2654482" y="4900147"/>
            <a:ext cx="6883037" cy="50682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UDP</a:t>
            </a:r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3200" b="1" cap="none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的含义区别及应用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189905B-2C55-0B0F-905E-80149F7D9968}"/>
              </a:ext>
            </a:extLst>
          </p:cNvPr>
          <p:cNvSpPr txBox="1"/>
          <p:nvPr/>
        </p:nvSpPr>
        <p:spPr>
          <a:xfrm>
            <a:off x="9742342" y="2954807"/>
            <a:ext cx="1877437" cy="93871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（一）</a:t>
            </a:r>
            <a:endParaRPr lang="zh-CN" altLang="en-US" sz="4400" dirty="0">
              <a:solidFill>
                <a:schemeClr val="bg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2691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en-US" altLang="zh-CN" sz="3200" dirty="0" smtClean="0"/>
              <a:t>Socket</a:t>
            </a:r>
            <a:r>
              <a:rPr lang="zh-CN" altLang="en-US" sz="3200" dirty="0" smtClean="0"/>
              <a:t>工作流程表</a:t>
            </a:r>
            <a:endParaRPr lang="zh-CN" altLang="en-US" sz="3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55" y="2203319"/>
            <a:ext cx="9324653" cy="449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260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课程总结（</a:t>
            </a:r>
            <a:r>
              <a:rPr lang="en-US" altLang="zh-CN" sz="3200" dirty="0" smtClean="0"/>
              <a:t>TCP</a:t>
            </a:r>
            <a:r>
              <a:rPr lang="zh-CN" altLang="en-US" sz="3200" dirty="0" smtClean="0"/>
              <a:t>、</a:t>
            </a:r>
            <a:r>
              <a:rPr lang="en-US" altLang="zh-CN" sz="3200" dirty="0" smtClean="0"/>
              <a:t>UDP</a:t>
            </a:r>
            <a:r>
              <a:rPr lang="zh-CN" altLang="en-US" sz="3200" dirty="0" smtClean="0"/>
              <a:t>与</a:t>
            </a:r>
            <a:r>
              <a:rPr lang="en-US" altLang="zh-CN" sz="3200" dirty="0" smtClean="0"/>
              <a:t>Socket</a:t>
            </a:r>
            <a:r>
              <a:rPr lang="zh-CN" altLang="en-US" sz="3200" dirty="0" smtClean="0"/>
              <a:t>）</a:t>
            </a:r>
            <a:endParaRPr lang="zh-CN" altLang="en-US" sz="3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55913" y="2133600"/>
            <a:ext cx="11949001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UDP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它们都是与计算机，网络通信密切相关的基本技术和概念。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UDP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是两种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截然不同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的数据传输协议，而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是按照协议具体传输数据的一个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0890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A189905B-2C55-0B0F-905E-80149F7D9968}"/>
              </a:ext>
            </a:extLst>
          </p:cNvPr>
          <p:cNvSpPr txBox="1"/>
          <p:nvPr/>
        </p:nvSpPr>
        <p:spPr>
          <a:xfrm>
            <a:off x="145332" y="2979238"/>
            <a:ext cx="8435323" cy="88985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lang="en-US" altLang="zh-CN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【Unity</a:t>
            </a:r>
            <a:r>
              <a:rPr lang="zh-CN" altLang="en-US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基础教程</a:t>
            </a:r>
            <a:r>
              <a:rPr lang="en-US" altLang="zh-CN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】</a:t>
            </a:r>
            <a:r>
              <a:rPr lang="zh-CN" altLang="en-US" sz="44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重点知识汇总</a:t>
            </a:r>
            <a:endParaRPr lang="zh-CN" altLang="en-US" sz="4400" dirty="0"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378" y="207731"/>
            <a:ext cx="2301244" cy="2301244"/>
          </a:xfrm>
          <a:prstGeom prst="rect">
            <a:avLst/>
          </a:prstGeom>
        </p:spPr>
      </p:pic>
      <p:sp>
        <p:nvSpPr>
          <p:cNvPr id="4" name="标题 3"/>
          <p:cNvSpPr txBox="1">
            <a:spLocks/>
          </p:cNvSpPr>
          <p:nvPr/>
        </p:nvSpPr>
        <p:spPr>
          <a:xfrm>
            <a:off x="2654482" y="4900147"/>
            <a:ext cx="6883037" cy="50682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UDP</a:t>
            </a:r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3200" b="1" cap="none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的含义区别及应用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189905B-2C55-0B0F-905E-80149F7D9968}"/>
              </a:ext>
            </a:extLst>
          </p:cNvPr>
          <p:cNvSpPr txBox="1"/>
          <p:nvPr/>
        </p:nvSpPr>
        <p:spPr>
          <a:xfrm>
            <a:off x="9742342" y="2954807"/>
            <a:ext cx="1877437" cy="93871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（一）</a:t>
            </a:r>
            <a:endParaRPr lang="zh-CN" altLang="en-US" sz="4400" dirty="0">
              <a:solidFill>
                <a:schemeClr val="bg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923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en-US" altLang="zh-CN" sz="3200" dirty="0" smtClean="0"/>
              <a:t>TCP </a:t>
            </a:r>
            <a:r>
              <a:rPr lang="zh-CN" altLang="en-US" sz="3200" dirty="0" smtClean="0"/>
              <a:t>传输控制协议（</a:t>
            </a:r>
            <a:r>
              <a:rPr lang="en-US" altLang="zh-CN" sz="3200" dirty="0" smtClean="0"/>
              <a:t>Transmission Control Protocol</a:t>
            </a:r>
            <a:r>
              <a:rPr lang="zh-CN" altLang="en-US" sz="3200" dirty="0" smtClean="0"/>
              <a:t>）</a:t>
            </a:r>
            <a:endParaRPr lang="zh-CN" altLang="en-US" sz="3200" dirty="0"/>
          </a:p>
        </p:txBody>
      </p:sp>
      <p:sp>
        <p:nvSpPr>
          <p:cNvPr id="4" name="文本框 3"/>
          <p:cNvSpPr txBox="1"/>
          <p:nvPr/>
        </p:nvSpPr>
        <p:spPr>
          <a:xfrm>
            <a:off x="155913" y="2133600"/>
            <a:ext cx="1194900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定义：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它是一种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面向连接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的协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议。确保数据能够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可靠有序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的传输到目标设备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。它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就像打电话一样，在通话（数据传输）之前，需要先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建立连接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，并且在整个通话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中会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保证信息的完整性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点：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可靠性。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会保证数据的完整性和顺序。如果数据在传输过程中丢失或损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坏。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负责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重新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向连接。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在通信前需要建立连接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（三次握手）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并在通信结束时关闭连接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（四次挥手）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有序性。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通过序列号，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会确保数据按正确的顺序到达。</a:t>
            </a: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慢速但稳定。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由于需要处理重传、确认等机制，因此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的性能比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UDP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慢，但适合需要高可靠性的场景，比如聊天程序、游戏中的账号信息、存档数据的上传和下载等。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792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en-US" altLang="zh-CN" sz="3200" dirty="0" smtClean="0"/>
              <a:t>TCP</a:t>
            </a:r>
            <a:r>
              <a:rPr lang="zh-CN" altLang="en-US" sz="3200" dirty="0" smtClean="0"/>
              <a:t>三次握手（含义及解释）</a:t>
            </a:r>
            <a:endParaRPr lang="zh-CN" altLang="en-US" sz="3200" dirty="0"/>
          </a:p>
        </p:txBody>
      </p:sp>
      <p:sp>
        <p:nvSpPr>
          <p:cNvPr id="4" name="文本框 3"/>
          <p:cNvSpPr txBox="1"/>
          <p:nvPr/>
        </p:nvSpPr>
        <p:spPr>
          <a:xfrm>
            <a:off x="155913" y="2133600"/>
            <a:ext cx="1194900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三次握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手：是指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在建立连接时，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之间交换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三个包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的过程。目的是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确保双方都能够正常发送和接收数据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第一次握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手：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客户端向服务器发送一个带有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SYN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标志的数据包，表示请求连接，并告诉服务器自己将要使用的序列号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二次握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手：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务器收到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SYN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包后，给客户端回应一个带有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SYN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标志的数据包，表示同意建立连接，同时也告诉客户端自己的序列号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第三次握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手：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户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端收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SYN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包后，发送一个带有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标志的数据包给服务器，表示确认建立连接。之后服务器收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后正式建立连接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724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en-US" altLang="zh-CN" sz="3200" dirty="0" smtClean="0"/>
              <a:t>TCP</a:t>
            </a:r>
            <a:r>
              <a:rPr lang="zh-CN" altLang="en-US" sz="3200" dirty="0" smtClean="0"/>
              <a:t>三次握手（过程演示）</a:t>
            </a:r>
            <a:endParaRPr lang="zh-CN" altLang="en-US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591532" y="2499360"/>
            <a:ext cx="2343447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第一次握手：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103764" y="2499360"/>
            <a:ext cx="17556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726638" y="2499360"/>
            <a:ext cx="16981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箭头连接符 9"/>
          <p:cNvCxnSpPr/>
          <p:nvPr/>
        </p:nvCxnSpPr>
        <p:spPr>
          <a:xfrm>
            <a:off x="4711337" y="2930038"/>
            <a:ext cx="3867256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5103547" y="2301953"/>
            <a:ext cx="3082835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SYN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 请求连接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91532" y="3330357"/>
            <a:ext cx="23434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次握手：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103764" y="3330357"/>
            <a:ext cx="17556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726638" y="3330357"/>
            <a:ext cx="16981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箭头连接符 14"/>
          <p:cNvCxnSpPr/>
          <p:nvPr/>
        </p:nvCxnSpPr>
        <p:spPr>
          <a:xfrm flipH="1">
            <a:off x="4711337" y="3761035"/>
            <a:ext cx="3867256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4859382" y="3132950"/>
            <a:ext cx="3719211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SYN+ACK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 同意连接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91532" y="4146173"/>
            <a:ext cx="23434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次握手：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103764" y="4146173"/>
            <a:ext cx="17556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726638" y="4146173"/>
            <a:ext cx="16981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箭头连接符 19"/>
          <p:cNvCxnSpPr/>
          <p:nvPr/>
        </p:nvCxnSpPr>
        <p:spPr>
          <a:xfrm>
            <a:off x="4711337" y="4576851"/>
            <a:ext cx="3867256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4859382" y="3948766"/>
            <a:ext cx="371921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 确认连接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2485076" y="5421377"/>
            <a:ext cx="7221849" cy="7432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（请求连接 </a:t>
            </a:r>
            <a:r>
              <a:rPr lang="en-US" altLang="zh-CN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 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同意连接 </a:t>
            </a:r>
            <a:r>
              <a:rPr lang="en-US" altLang="zh-CN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 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确认连接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26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11" grpId="0"/>
      <p:bldP spid="12" grpId="0"/>
      <p:bldP spid="13" grpId="0"/>
      <p:bldP spid="14" grpId="0"/>
      <p:bldP spid="16" grpId="0"/>
      <p:bldP spid="17" grpId="0"/>
      <p:bldP spid="18" grpId="0"/>
      <p:bldP spid="19" grpId="0"/>
      <p:bldP spid="21" grpId="0"/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en-US" altLang="zh-CN" sz="3200" dirty="0" smtClean="0"/>
              <a:t>TCP</a:t>
            </a:r>
            <a:r>
              <a:rPr lang="zh-CN" altLang="en-US" sz="3200" dirty="0" smtClean="0"/>
              <a:t>四次挥手（含义及解释）</a:t>
            </a:r>
            <a:endParaRPr lang="zh-CN" altLang="en-US" sz="3200" dirty="0"/>
          </a:p>
        </p:txBody>
      </p:sp>
      <p:sp>
        <p:nvSpPr>
          <p:cNvPr id="4" name="文本框 3"/>
          <p:cNvSpPr txBox="1"/>
          <p:nvPr/>
        </p:nvSpPr>
        <p:spPr>
          <a:xfrm>
            <a:off x="155913" y="2133600"/>
            <a:ext cx="1194900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四次挥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手：是指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断开连接时，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之间交换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四个包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的过程，目的是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保证双方都能够安全的断开连接。</a:t>
            </a:r>
          </a:p>
          <a:p>
            <a:pPr latinLnBrk="1">
              <a:lnSpc>
                <a:spcPct val="150000"/>
              </a:lnSpc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第一次挥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手：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户端向服务器发送一个带有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标志的数据包，表示自己已经没有要发送的数据了，准备断开连接。</a:t>
            </a:r>
          </a:p>
          <a:p>
            <a:pPr latinLnBrk="1">
              <a:lnSpc>
                <a:spcPct val="150000"/>
              </a:lnSpc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第二次挥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手：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务器收到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包后，回复一个带有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标志的包给客户端，表示知道了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第三次挥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手：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务器在确认没有要发送的数据后，给客户端发送一个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包，表示服务器也准备断开。</a:t>
            </a:r>
          </a:p>
          <a:p>
            <a:pPr latinLnBrk="1">
              <a:lnSpc>
                <a:spcPct val="150000"/>
              </a:lnSpc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第四次挥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手：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户端收到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包后给服务器回复一个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包，表示确认断开连接。这时客户端进入等待状态，等待一段时间后彻底断开连接（防止服务器未收到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包后而重传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包）。服务器收到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包后立即断开连接。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7744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en-US" altLang="zh-CN" sz="3200" dirty="0" smtClean="0"/>
              <a:t>TCP</a:t>
            </a:r>
            <a:r>
              <a:rPr lang="zh-CN" altLang="en-US" sz="3200" dirty="0" smtClean="0"/>
              <a:t>四次挥手（过程演示）</a:t>
            </a:r>
            <a:endParaRPr lang="zh-CN" altLang="en-US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591532" y="2499360"/>
            <a:ext cx="23434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第一次挥手：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103764" y="2499360"/>
            <a:ext cx="17556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726638" y="2499360"/>
            <a:ext cx="16981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箭头连接符 9"/>
          <p:cNvCxnSpPr/>
          <p:nvPr/>
        </p:nvCxnSpPr>
        <p:spPr>
          <a:xfrm>
            <a:off x="4711337" y="2930038"/>
            <a:ext cx="3867256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5103547" y="2301953"/>
            <a:ext cx="308283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 请求断开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91532" y="3330357"/>
            <a:ext cx="23434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挥手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103764" y="3330357"/>
            <a:ext cx="17556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726638" y="3330357"/>
            <a:ext cx="16981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箭头连接符 14"/>
          <p:cNvCxnSpPr/>
          <p:nvPr/>
        </p:nvCxnSpPr>
        <p:spPr>
          <a:xfrm flipH="1">
            <a:off x="4711337" y="3761035"/>
            <a:ext cx="3867256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4859382" y="3132950"/>
            <a:ext cx="371921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 同意断开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91532" y="4146173"/>
            <a:ext cx="23434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挥手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103764" y="4146173"/>
            <a:ext cx="17556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726638" y="4146173"/>
            <a:ext cx="16981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箭头连接符 19"/>
          <p:cNvCxnSpPr/>
          <p:nvPr/>
        </p:nvCxnSpPr>
        <p:spPr>
          <a:xfrm flipH="1">
            <a:off x="4711337" y="4576851"/>
            <a:ext cx="3867256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4859382" y="3948766"/>
            <a:ext cx="371921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 准备断开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341333" y="5776476"/>
            <a:ext cx="950933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（请</a:t>
            </a:r>
            <a:r>
              <a:rPr lang="zh-CN" altLang="en-US" sz="3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求断开 </a:t>
            </a:r>
            <a:r>
              <a:rPr lang="en-US" altLang="zh-CN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 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同</a:t>
            </a:r>
            <a:r>
              <a:rPr lang="zh-CN" altLang="en-US" sz="3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意断开 </a:t>
            </a:r>
            <a:r>
              <a:rPr lang="en-US" altLang="zh-CN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 </a:t>
            </a:r>
            <a:r>
              <a:rPr lang="zh-CN" altLang="en-US" sz="3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准备断开 </a:t>
            </a:r>
            <a:r>
              <a:rPr lang="en-US" altLang="zh-CN" sz="3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 </a:t>
            </a:r>
            <a:r>
              <a:rPr lang="zh-CN" altLang="en-US" sz="3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确认断开</a:t>
            </a:r>
            <a:r>
              <a:rPr lang="zh-CN" altLang="en-US" sz="3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591532" y="4931790"/>
            <a:ext cx="23434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挥手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103764" y="4931790"/>
            <a:ext cx="17556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8726638" y="4931790"/>
            <a:ext cx="16981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7" name="直接箭头连接符 26"/>
          <p:cNvCxnSpPr/>
          <p:nvPr/>
        </p:nvCxnSpPr>
        <p:spPr>
          <a:xfrm>
            <a:off x="4711337" y="5362468"/>
            <a:ext cx="3867256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4859382" y="4734383"/>
            <a:ext cx="371921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ACK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 确认断开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7987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11" grpId="0"/>
      <p:bldP spid="12" grpId="0"/>
      <p:bldP spid="13" grpId="0"/>
      <p:bldP spid="14" grpId="0"/>
      <p:bldP spid="16" grpId="0"/>
      <p:bldP spid="17" grpId="0"/>
      <p:bldP spid="18" grpId="0"/>
      <p:bldP spid="19" grpId="0"/>
      <p:bldP spid="21" grpId="0"/>
      <p:bldP spid="22" grpId="0"/>
      <p:bldP spid="24" grpId="0"/>
      <p:bldP spid="25" grpId="0"/>
      <p:bldP spid="26" grpId="0"/>
      <p:bldP spid="2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en-US" altLang="zh-CN" sz="3200" dirty="0" smtClean="0"/>
              <a:t>UDP </a:t>
            </a:r>
            <a:r>
              <a:rPr lang="zh-CN" altLang="en-US" sz="3200" dirty="0" smtClean="0"/>
              <a:t>用户数据报协议（</a:t>
            </a:r>
            <a:r>
              <a:rPr lang="en-US" altLang="zh-CN" sz="3200" dirty="0" smtClean="0"/>
              <a:t>User Datagram Protocol</a:t>
            </a:r>
            <a:r>
              <a:rPr lang="zh-CN" altLang="en-US" sz="3200" dirty="0" smtClean="0"/>
              <a:t>）</a:t>
            </a:r>
            <a:endParaRPr lang="zh-CN" altLang="en-US" sz="3200" dirty="0"/>
          </a:p>
        </p:txBody>
      </p:sp>
      <p:sp>
        <p:nvSpPr>
          <p:cNvPr id="4" name="文本框 3"/>
          <p:cNvSpPr txBox="1"/>
          <p:nvPr/>
        </p:nvSpPr>
        <p:spPr>
          <a:xfrm>
            <a:off x="155913" y="2133600"/>
            <a:ext cx="1194900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义：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它是一种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无连接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的，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不可靠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的传输协议。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它不保证数据的可靠，也不保证传输的顺序。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可以把它想象成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寄明信片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，把明信片寄出去后，不能确定对方是否能收到，也不知道明信片是否会按你发送的顺序到达。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点：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无连接。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UDP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不需要建立连接，直接发送数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据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（没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有三次握手和四次挥手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不可靠。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UDP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不保证数据一定到达，也不保证顺序。如果传输过程中数据丢失或损坏，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UDP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不会重传。</a:t>
            </a: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高效性。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UDP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没有复杂的握手和确认机制，因此传输效率高，适合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实时传输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的场景。比如在线游戏的实时位置同步、音视频数据传输或需要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低延迟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的应用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轻量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性。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UDP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头部信息非常少，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据开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销小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325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en-US" altLang="zh-CN" sz="3200" dirty="0" smtClean="0"/>
              <a:t>TCP</a:t>
            </a:r>
            <a:r>
              <a:rPr lang="zh-CN" altLang="en-US" sz="3200" dirty="0" smtClean="0"/>
              <a:t>与</a:t>
            </a:r>
            <a:r>
              <a:rPr lang="en-US" altLang="zh-CN" sz="3200" dirty="0" smtClean="0"/>
              <a:t>UDP</a:t>
            </a:r>
            <a:r>
              <a:rPr lang="zh-CN" altLang="en-US" sz="3200" dirty="0" smtClean="0"/>
              <a:t>的区别（对比）</a:t>
            </a:r>
            <a:endParaRPr lang="zh-CN" altLang="en-US" sz="3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085" y="2177194"/>
            <a:ext cx="10058400" cy="449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413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355" y="735810"/>
            <a:ext cx="9613861" cy="1080938"/>
          </a:xfrm>
        </p:spPr>
        <p:txBody>
          <a:bodyPr>
            <a:normAutofit/>
          </a:bodyPr>
          <a:lstStyle/>
          <a:p>
            <a:r>
              <a:rPr lang="en-US" altLang="zh-CN" sz="3200" dirty="0" smtClean="0"/>
              <a:t>Socket</a:t>
            </a:r>
            <a:r>
              <a:rPr lang="zh-CN" altLang="en-US" sz="3200" dirty="0" smtClean="0"/>
              <a:t>（含义及解释）</a:t>
            </a:r>
            <a:endParaRPr lang="zh-CN" altLang="en-US" sz="3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749" y="629086"/>
            <a:ext cx="1292165" cy="129216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55913" y="2133600"/>
            <a:ext cx="11949001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它是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网络通信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的基础，是操作系统提供的一种机制。用于在网络上两个程序之间进行数据传输。可以把它理解为通信的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桥梁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。它屏蔽了底层复杂的网络协议细节。在编程中，它是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实际用于发送和接收数据的对象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Unity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可以用它实现实时的多人游戏、聊天系统和远程控制等功能。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03440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柏林">
  <a:themeElements>
    <a:clrScheme name="柏林">
      <a:dk1>
        <a:sysClr val="windowText" lastClr="000000"/>
      </a:dk1>
      <a:lt1>
        <a:sysClr val="window" lastClr="FFFFFF"/>
      </a:lt1>
      <a:dk2>
        <a:srgbClr val="6A9C41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54D289"/>
      </a:accent5>
      <a:accent6>
        <a:srgbClr val="6AD8CB"/>
      </a:accent6>
      <a:hlink>
        <a:srgbClr val="CAFB50"/>
      </a:hlink>
      <a:folHlink>
        <a:srgbClr val="DEFF8B"/>
      </a:folHlink>
    </a:clrScheme>
    <a:fontScheme name="柏林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柏林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柏林</Template>
  <TotalTime>217</TotalTime>
  <Words>1559</Words>
  <Application>Microsoft Office PowerPoint</Application>
  <PresentationFormat>宽屏</PresentationFormat>
  <Paragraphs>72</Paragraphs>
  <Slides>12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方正粗黑宋简体</vt:lpstr>
      <vt:lpstr>Arial</vt:lpstr>
      <vt:lpstr>微软雅黑</vt:lpstr>
      <vt:lpstr>宋体</vt:lpstr>
      <vt:lpstr>Wingdings</vt:lpstr>
      <vt:lpstr>等线</vt:lpstr>
      <vt:lpstr>Trebuchet MS</vt:lpstr>
      <vt:lpstr>柏林</vt:lpstr>
      <vt:lpstr>PowerPoint 演示文稿</vt:lpstr>
      <vt:lpstr>TCP 传输控制协议（Transmission Control Protocol）</vt:lpstr>
      <vt:lpstr>TCP三次握手（含义及解释）</vt:lpstr>
      <vt:lpstr>TCP三次握手（过程演示）</vt:lpstr>
      <vt:lpstr>TCP四次挥手（含义及解释）</vt:lpstr>
      <vt:lpstr>TCP四次挥手（过程演示）</vt:lpstr>
      <vt:lpstr>UDP 用户数据报协议（User Datagram Protocol）</vt:lpstr>
      <vt:lpstr>TCP与UDP的区别（对比）</vt:lpstr>
      <vt:lpstr>Socket（含义及解释）</vt:lpstr>
      <vt:lpstr>Socket工作流程表</vt:lpstr>
      <vt:lpstr>课程总结（TCP、UDP与Socket）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驰贺 王</dc:creator>
  <cp:lastModifiedBy>Administrator</cp:lastModifiedBy>
  <cp:revision>79</cp:revision>
  <dcterms:created xsi:type="dcterms:W3CDTF">2023-06-05T01:27:15Z</dcterms:created>
  <dcterms:modified xsi:type="dcterms:W3CDTF">2024-12-17T03:06:45Z</dcterms:modified>
</cp:coreProperties>
</file>

<file path=docProps/thumbnail.jpeg>
</file>